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66" r:id="rId2"/>
    <p:sldId id="256" r:id="rId3"/>
    <p:sldId id="257" r:id="rId4"/>
    <p:sldId id="258" r:id="rId5"/>
    <p:sldId id="259" r:id="rId6"/>
    <p:sldId id="260" r:id="rId7"/>
    <p:sldId id="261" r:id="rId8"/>
    <p:sldId id="262" r:id="rId9"/>
    <p:sldId id="263" r:id="rId10"/>
    <p:sldId id="264" r:id="rId11"/>
    <p:sldId id="265"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80028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8866420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3.jpe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txBody>
          <a:bodyPr/>
          <a:lstStyle/>
          <a:p>
            <a:endParaRPr lang="en-IN" dirty="0"/>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131933"/>
            <a:ext cx="7477601" cy="1916430"/>
          </a:xfrm>
          <a:prstGeom prst="rect">
            <a:avLst/>
          </a:prstGeom>
          <a:noFill/>
          <a:ln/>
        </p:spPr>
        <p:txBody>
          <a:bodyPr wrap="square" rtlCol="0" anchor="t"/>
          <a:lstStyle/>
          <a:p>
            <a:pPr marL="0" indent="0">
              <a:lnSpc>
                <a:spcPts val="7545"/>
              </a:lnSpc>
              <a:buNone/>
            </a:pPr>
            <a:r>
              <a:rPr lang="en-US" sz="6036" b="1" kern="0" spc="-181" dirty="0">
                <a:solidFill>
                  <a:srgbClr val="FFFFFF"/>
                </a:solidFill>
                <a:latin typeface="Overpass" pitchFamily="34" charset="0"/>
                <a:ea typeface="Overpass" pitchFamily="34" charset="-122"/>
              </a:rPr>
              <a:t>Project Based Learning</a:t>
            </a:r>
            <a:endParaRPr lang="en-US" sz="6036" dirty="0"/>
          </a:p>
        </p:txBody>
      </p:sp>
      <p:sp>
        <p:nvSpPr>
          <p:cNvPr id="6" name="Text 2"/>
          <p:cNvSpPr/>
          <p:nvPr/>
        </p:nvSpPr>
        <p:spPr>
          <a:xfrm>
            <a:off x="833199" y="4381619"/>
            <a:ext cx="7477601" cy="1066205"/>
          </a:xfrm>
          <a:prstGeom prst="rect">
            <a:avLst/>
          </a:prstGeom>
          <a:noFill/>
          <a:ln/>
        </p:spPr>
        <p:txBody>
          <a:bodyPr wrap="square" rtlCol="0" anchor="t"/>
          <a:lstStyle/>
          <a:p>
            <a:pPr marL="0" indent="0">
              <a:lnSpc>
                <a:spcPts val="2799"/>
              </a:lnSpc>
              <a:buNone/>
            </a:pPr>
            <a:r>
              <a:rPr lang="en-US" sz="2800" dirty="0">
                <a:solidFill>
                  <a:schemeClr val="bg1"/>
                </a:solidFill>
              </a:rPr>
              <a:t>Project By – 1) Mihir S Ponkshe</a:t>
            </a:r>
          </a:p>
          <a:p>
            <a:pPr marL="0" indent="0">
              <a:lnSpc>
                <a:spcPts val="2799"/>
              </a:lnSpc>
              <a:buNone/>
            </a:pPr>
            <a:r>
              <a:rPr lang="en-US" sz="2800" dirty="0">
                <a:solidFill>
                  <a:schemeClr val="bg1"/>
                </a:solidFill>
              </a:rPr>
              <a:t>	    	2) Avaneesh S Pharande</a:t>
            </a:r>
          </a:p>
          <a:p>
            <a:pPr marL="0" indent="0">
              <a:lnSpc>
                <a:spcPts val="2799"/>
              </a:lnSpc>
              <a:buNone/>
            </a:pPr>
            <a:r>
              <a:rPr lang="en-US" sz="2800" dirty="0">
                <a:solidFill>
                  <a:schemeClr val="bg1"/>
                </a:solidFill>
              </a:rPr>
              <a:t>	   	3) Purva Tapare</a:t>
            </a:r>
          </a:p>
        </p:txBody>
      </p:sp>
    </p:spTree>
    <p:extLst>
      <p:ext uri="{BB962C8B-B14F-4D97-AF65-F5344CB8AC3E}">
        <p14:creationId xmlns:p14="http://schemas.microsoft.com/office/powerpoint/2010/main" val="7730301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sp>
        <p:nvSpPr>
          <p:cNvPr id="4" name="Text 1"/>
          <p:cNvSpPr/>
          <p:nvPr/>
        </p:nvSpPr>
        <p:spPr>
          <a:xfrm>
            <a:off x="2348389" y="1282422"/>
            <a:ext cx="7420808"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Contact and Email Us Features</a:t>
            </a:r>
            <a:endParaRPr lang="en-US" sz="4374" dirty="0"/>
          </a:p>
        </p:txBody>
      </p:sp>
      <p:sp>
        <p:nvSpPr>
          <p:cNvPr id="5" name="Shape 2"/>
          <p:cNvSpPr/>
          <p:nvPr/>
        </p:nvSpPr>
        <p:spPr>
          <a:xfrm>
            <a:off x="2348389" y="2650331"/>
            <a:ext cx="388739" cy="388739"/>
          </a:xfrm>
          <a:prstGeom prst="roundRect">
            <a:avLst>
              <a:gd name="adj" fmla="val 25722"/>
            </a:avLst>
          </a:prstGeom>
          <a:solidFill>
            <a:srgbClr val="7E023C"/>
          </a:solidFill>
          <a:ln w="7620">
            <a:solidFill>
              <a:srgbClr val="971B55"/>
            </a:solidFill>
            <a:prstDash val="solid"/>
          </a:ln>
        </p:spPr>
      </p:sp>
      <p:sp>
        <p:nvSpPr>
          <p:cNvPr id="6" name="Text 3"/>
          <p:cNvSpPr/>
          <p:nvPr/>
        </p:nvSpPr>
        <p:spPr>
          <a:xfrm>
            <a:off x="2959298" y="2671048"/>
            <a:ext cx="3197543"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Easy-to-Use Contact Form</a:t>
            </a:r>
            <a:endParaRPr lang="en-US" sz="2187" dirty="0"/>
          </a:p>
        </p:txBody>
      </p:sp>
      <p:sp>
        <p:nvSpPr>
          <p:cNvPr id="7" name="Text 4"/>
          <p:cNvSpPr/>
          <p:nvPr/>
        </p:nvSpPr>
        <p:spPr>
          <a:xfrm>
            <a:off x="2959298" y="3151465"/>
            <a:ext cx="4244816"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Transportio's user-friendly contact form allows customers to easily send inquiries, feedback, or support requests directly to the team.</a:t>
            </a:r>
            <a:endParaRPr lang="en-US" sz="1750" dirty="0"/>
          </a:p>
        </p:txBody>
      </p:sp>
      <p:sp>
        <p:nvSpPr>
          <p:cNvPr id="8" name="Shape 5"/>
          <p:cNvSpPr/>
          <p:nvPr/>
        </p:nvSpPr>
        <p:spPr>
          <a:xfrm>
            <a:off x="7426285" y="2650331"/>
            <a:ext cx="388739" cy="388739"/>
          </a:xfrm>
          <a:prstGeom prst="roundRect">
            <a:avLst>
              <a:gd name="adj" fmla="val 25722"/>
            </a:avLst>
          </a:prstGeom>
          <a:solidFill>
            <a:srgbClr val="7E023C"/>
          </a:solidFill>
          <a:ln w="7620">
            <a:solidFill>
              <a:srgbClr val="971B55"/>
            </a:solidFill>
            <a:prstDash val="solid"/>
          </a:ln>
        </p:spPr>
      </p:sp>
      <p:sp>
        <p:nvSpPr>
          <p:cNvPr id="9" name="Text 6"/>
          <p:cNvSpPr/>
          <p:nvPr/>
        </p:nvSpPr>
        <p:spPr>
          <a:xfrm>
            <a:off x="8037195" y="2671048"/>
            <a:ext cx="2808208"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Detailed Email Support</a:t>
            </a:r>
            <a:endParaRPr lang="en-US" sz="2187" dirty="0"/>
          </a:p>
        </p:txBody>
      </p:sp>
      <p:sp>
        <p:nvSpPr>
          <p:cNvPr id="10" name="Text 7"/>
          <p:cNvSpPr/>
          <p:nvPr/>
        </p:nvSpPr>
        <p:spPr>
          <a:xfrm>
            <a:off x="8037195" y="3151465"/>
            <a:ext cx="4244816"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Customers can expect a prompt and personalized email response from the Transportio team, addressing their questions or concerns.</a:t>
            </a:r>
            <a:endParaRPr lang="en-US" sz="1750" dirty="0"/>
          </a:p>
        </p:txBody>
      </p:sp>
      <p:sp>
        <p:nvSpPr>
          <p:cNvPr id="11" name="Shape 8"/>
          <p:cNvSpPr/>
          <p:nvPr/>
        </p:nvSpPr>
        <p:spPr>
          <a:xfrm>
            <a:off x="2348389" y="5024438"/>
            <a:ext cx="388739" cy="388739"/>
          </a:xfrm>
          <a:prstGeom prst="roundRect">
            <a:avLst>
              <a:gd name="adj" fmla="val 25722"/>
            </a:avLst>
          </a:prstGeom>
          <a:solidFill>
            <a:srgbClr val="7E023C"/>
          </a:solidFill>
          <a:ln w="7620">
            <a:solidFill>
              <a:srgbClr val="971B55"/>
            </a:solidFill>
            <a:prstDash val="solid"/>
          </a:ln>
        </p:spPr>
      </p:sp>
      <p:sp>
        <p:nvSpPr>
          <p:cNvPr id="12" name="Text 9"/>
          <p:cNvSpPr/>
          <p:nvPr/>
        </p:nvSpPr>
        <p:spPr>
          <a:xfrm>
            <a:off x="2959298" y="5045154"/>
            <a:ext cx="3417451"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Multilingual Communication</a:t>
            </a:r>
            <a:endParaRPr lang="en-US" sz="2187" dirty="0"/>
          </a:p>
        </p:txBody>
      </p:sp>
      <p:sp>
        <p:nvSpPr>
          <p:cNvPr id="13" name="Text 10"/>
          <p:cNvSpPr/>
          <p:nvPr/>
        </p:nvSpPr>
        <p:spPr>
          <a:xfrm>
            <a:off x="2959298" y="5525572"/>
            <a:ext cx="4244816"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 contact and email features support multiple languages, ensuring seamless communication with customers around the world.</a:t>
            </a:r>
            <a:endParaRPr lang="en-US" sz="1750" dirty="0"/>
          </a:p>
        </p:txBody>
      </p:sp>
      <p:sp>
        <p:nvSpPr>
          <p:cNvPr id="14" name="Shape 11"/>
          <p:cNvSpPr/>
          <p:nvPr/>
        </p:nvSpPr>
        <p:spPr>
          <a:xfrm>
            <a:off x="7426285" y="5024438"/>
            <a:ext cx="388739" cy="388739"/>
          </a:xfrm>
          <a:prstGeom prst="roundRect">
            <a:avLst>
              <a:gd name="adj" fmla="val 25722"/>
            </a:avLst>
          </a:prstGeom>
          <a:solidFill>
            <a:srgbClr val="7E023C"/>
          </a:solidFill>
          <a:ln w="7620">
            <a:solidFill>
              <a:srgbClr val="971B55"/>
            </a:solidFill>
            <a:prstDash val="solid"/>
          </a:ln>
        </p:spPr>
      </p:sp>
      <p:sp>
        <p:nvSpPr>
          <p:cNvPr id="15" name="Text 12"/>
          <p:cNvSpPr/>
          <p:nvPr/>
        </p:nvSpPr>
        <p:spPr>
          <a:xfrm>
            <a:off x="8037195" y="5045154"/>
            <a:ext cx="2950607"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Responsive and Reliable</a:t>
            </a:r>
            <a:endParaRPr lang="en-US" sz="2187" dirty="0"/>
          </a:p>
        </p:txBody>
      </p:sp>
      <p:sp>
        <p:nvSpPr>
          <p:cNvPr id="16" name="Text 13"/>
          <p:cNvSpPr/>
          <p:nvPr/>
        </p:nvSpPr>
        <p:spPr>
          <a:xfrm>
            <a:off x="8037195" y="5525572"/>
            <a:ext cx="4244816"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 contact and email systems are designed to be highly responsive and reliable, providing customers with a smooth and hassle-free experience.</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sp>
        <p:nvSpPr>
          <p:cNvPr id="5" name="Text 1"/>
          <p:cNvSpPr/>
          <p:nvPr/>
        </p:nvSpPr>
        <p:spPr>
          <a:xfrm>
            <a:off x="833199" y="1923693"/>
            <a:ext cx="7477601" cy="1916430"/>
          </a:xfrm>
          <a:prstGeom prst="rect">
            <a:avLst/>
          </a:prstGeom>
          <a:noFill/>
          <a:ln/>
        </p:spPr>
        <p:txBody>
          <a:bodyPr wrap="square" rtlCol="0" anchor="t"/>
          <a:lstStyle/>
          <a:p>
            <a:pPr marL="0" indent="0">
              <a:lnSpc>
                <a:spcPts val="7545"/>
              </a:lnSpc>
              <a:buNone/>
            </a:pPr>
            <a:r>
              <a:rPr lang="en-US" sz="6036" b="1" kern="0" spc="-181" dirty="0">
                <a:solidFill>
                  <a:srgbClr val="FFFFFF"/>
                </a:solidFill>
                <a:latin typeface="Overpass" pitchFamily="34" charset="0"/>
                <a:ea typeface="Overpass" pitchFamily="34" charset="-122"/>
                <a:cs typeface="Overpass" pitchFamily="34" charset="-120"/>
              </a:rPr>
              <a:t>Thank You </a:t>
            </a:r>
            <a:endParaRPr lang="en-US" sz="6036" dirty="0"/>
          </a:p>
        </p:txBody>
      </p:sp>
      <p:sp>
        <p:nvSpPr>
          <p:cNvPr id="6" name="Text 2"/>
          <p:cNvSpPr/>
          <p:nvPr/>
        </p:nvSpPr>
        <p:spPr>
          <a:xfrm>
            <a:off x="833199" y="4173379"/>
            <a:ext cx="7477601" cy="2132409"/>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As we wrap up our journey through Transportio, we extend our heartfelt gratitude for your time and interest. </a:t>
            </a:r>
            <a:r>
              <a:rPr lang="en-US" sz="1750">
                <a:solidFill>
                  <a:srgbClr val="E5E0DF"/>
                </a:solidFill>
                <a:latin typeface="Overpass" pitchFamily="34" charset="0"/>
                <a:ea typeface="Overpass" pitchFamily="34" charset="-122"/>
                <a:cs typeface="Overpass" pitchFamily="34" charset="-120"/>
              </a:rPr>
              <a:t>This  </a:t>
            </a:r>
            <a:r>
              <a:rPr lang="en-US" sz="1750" dirty="0">
                <a:solidFill>
                  <a:srgbClr val="E5E0DF"/>
                </a:solidFill>
                <a:latin typeface="Overpass" pitchFamily="34" charset="0"/>
                <a:ea typeface="Overpass" pitchFamily="34" charset="-122"/>
                <a:cs typeface="Overpass" pitchFamily="34" charset="-120"/>
              </a:rPr>
              <a:t>presentation has provided a comprehensive overview of our innovative freight booking platform, from its robust features to its visually stunning design. We hope you've gained valuable insights and are excited about the possibilities Transportio can offer your business.</a:t>
            </a:r>
            <a:endParaRPr lang="en-US" sz="1750" dirty="0"/>
          </a:p>
        </p:txBody>
      </p:sp>
      <p:pic>
        <p:nvPicPr>
          <p:cNvPr id="9" name="Picture 8">
            <a:extLst>
              <a:ext uri="{FF2B5EF4-FFF2-40B4-BE49-F238E27FC236}">
                <a16:creationId xmlns:a16="http://schemas.microsoft.com/office/drawing/2014/main" id="{ACA2614C-B77E-611A-D3CF-2355C3C525B6}"/>
              </a:ext>
            </a:extLst>
          </p:cNvPr>
          <p:cNvPicPr>
            <a:picLocks noChangeAspect="1"/>
          </p:cNvPicPr>
          <p:nvPr/>
        </p:nvPicPr>
        <p:blipFill>
          <a:blip r:embed="rId4"/>
          <a:stretch>
            <a:fillRect/>
          </a:stretch>
        </p:blipFill>
        <p:spPr>
          <a:xfrm>
            <a:off x="8168640" y="1192173"/>
            <a:ext cx="6306820" cy="52959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txBody>
          <a:bodyPr/>
          <a:lstStyle/>
          <a:p>
            <a:endParaRPr lang="en-IN" dirty="0"/>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131933"/>
            <a:ext cx="7477601" cy="1916430"/>
          </a:xfrm>
          <a:prstGeom prst="rect">
            <a:avLst/>
          </a:prstGeom>
          <a:noFill/>
          <a:ln/>
        </p:spPr>
        <p:txBody>
          <a:bodyPr wrap="square" rtlCol="0" anchor="t"/>
          <a:lstStyle/>
          <a:p>
            <a:pPr marL="0" indent="0">
              <a:lnSpc>
                <a:spcPts val="7545"/>
              </a:lnSpc>
              <a:buNone/>
            </a:pPr>
            <a:r>
              <a:rPr lang="en-US" sz="6036" b="1" kern="0" spc="-181" dirty="0">
                <a:solidFill>
                  <a:srgbClr val="FFFFFF"/>
                </a:solidFill>
                <a:latin typeface="Overpass" pitchFamily="34" charset="0"/>
                <a:ea typeface="Overpass" pitchFamily="34" charset="-122"/>
                <a:cs typeface="Overpass" pitchFamily="34" charset="-120"/>
              </a:rPr>
              <a:t>Welcome to Transportio</a:t>
            </a:r>
            <a:endParaRPr lang="en-US" sz="6036" dirty="0"/>
          </a:p>
        </p:txBody>
      </p:sp>
      <p:sp>
        <p:nvSpPr>
          <p:cNvPr id="6" name="Text 2"/>
          <p:cNvSpPr/>
          <p:nvPr/>
        </p:nvSpPr>
        <p:spPr>
          <a:xfrm>
            <a:off x="833199" y="4381619"/>
            <a:ext cx="7477601" cy="1066205"/>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Discover a seamless transportation solution that connects you to air, water, and road freight services. Transportio simplifies logistics with real-time booking, digital receipts, and detailed order tracking.</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sp>
        <p:nvSpPr>
          <p:cNvPr id="5" name="Text 1"/>
          <p:cNvSpPr/>
          <p:nvPr/>
        </p:nvSpPr>
        <p:spPr>
          <a:xfrm>
            <a:off x="833199" y="1305997"/>
            <a:ext cx="6058614"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Freight Booking Services</a:t>
            </a:r>
            <a:endParaRPr lang="en-US" sz="4374" dirty="0"/>
          </a:p>
        </p:txBody>
      </p:sp>
      <p:sp>
        <p:nvSpPr>
          <p:cNvPr id="6" name="Shape 2"/>
          <p:cNvSpPr/>
          <p:nvPr/>
        </p:nvSpPr>
        <p:spPr>
          <a:xfrm>
            <a:off x="833199" y="2333625"/>
            <a:ext cx="4542115" cy="2717006"/>
          </a:xfrm>
          <a:prstGeom prst="roundRect">
            <a:avLst>
              <a:gd name="adj" fmla="val 3680"/>
            </a:avLst>
          </a:prstGeom>
          <a:solidFill>
            <a:srgbClr val="7E023C"/>
          </a:solidFill>
          <a:ln w="7620">
            <a:solidFill>
              <a:srgbClr val="971B55"/>
            </a:solidFill>
            <a:prstDash val="solid"/>
          </a:ln>
        </p:spPr>
      </p:sp>
      <p:sp>
        <p:nvSpPr>
          <p:cNvPr id="7" name="Text 3"/>
          <p:cNvSpPr/>
          <p:nvPr/>
        </p:nvSpPr>
        <p:spPr>
          <a:xfrm>
            <a:off x="1062990" y="2563416"/>
            <a:ext cx="2777490"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Hassle-Free Booking</a:t>
            </a:r>
            <a:endParaRPr lang="en-US" sz="2187" dirty="0"/>
          </a:p>
        </p:txBody>
      </p:sp>
      <p:sp>
        <p:nvSpPr>
          <p:cNvPr id="8" name="Text 4"/>
          <p:cNvSpPr/>
          <p:nvPr/>
        </p:nvSpPr>
        <p:spPr>
          <a:xfrm>
            <a:off x="1062990" y="3043833"/>
            <a:ext cx="4082534" cy="1777008"/>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With our user-friendly platform, you can easily book air, water, and road freight services in just a few clicks. Our intuitive interface guides you through the process seamlessly.</a:t>
            </a:r>
            <a:endParaRPr lang="en-US" sz="1750" dirty="0"/>
          </a:p>
        </p:txBody>
      </p:sp>
      <p:sp>
        <p:nvSpPr>
          <p:cNvPr id="9" name="Shape 5"/>
          <p:cNvSpPr/>
          <p:nvPr/>
        </p:nvSpPr>
        <p:spPr>
          <a:xfrm>
            <a:off x="5597485" y="2333625"/>
            <a:ext cx="4542115" cy="2717006"/>
          </a:xfrm>
          <a:prstGeom prst="roundRect">
            <a:avLst>
              <a:gd name="adj" fmla="val 3680"/>
            </a:avLst>
          </a:prstGeom>
          <a:solidFill>
            <a:srgbClr val="7E023C"/>
          </a:solidFill>
          <a:ln w="7620">
            <a:solidFill>
              <a:srgbClr val="971B55"/>
            </a:solidFill>
            <a:prstDash val="solid"/>
          </a:ln>
        </p:spPr>
      </p:sp>
      <p:sp>
        <p:nvSpPr>
          <p:cNvPr id="10" name="Text 6"/>
          <p:cNvSpPr/>
          <p:nvPr/>
        </p:nvSpPr>
        <p:spPr>
          <a:xfrm>
            <a:off x="5827276" y="2563416"/>
            <a:ext cx="2777490"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Personalized Support</a:t>
            </a:r>
            <a:endParaRPr lang="en-US" sz="2187" dirty="0"/>
          </a:p>
        </p:txBody>
      </p:sp>
      <p:sp>
        <p:nvSpPr>
          <p:cNvPr id="11" name="Text 7"/>
          <p:cNvSpPr/>
          <p:nvPr/>
        </p:nvSpPr>
        <p:spPr>
          <a:xfrm>
            <a:off x="5827276" y="3043833"/>
            <a:ext cx="4082534"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Our team of freight experts are available around the clock to assist you with any questions or concerns you may have throughout the booking process.</a:t>
            </a:r>
            <a:endParaRPr lang="en-US" sz="1750" dirty="0"/>
          </a:p>
        </p:txBody>
      </p:sp>
      <p:sp>
        <p:nvSpPr>
          <p:cNvPr id="12" name="Shape 8"/>
          <p:cNvSpPr/>
          <p:nvPr/>
        </p:nvSpPr>
        <p:spPr>
          <a:xfrm>
            <a:off x="833199" y="5476340"/>
            <a:ext cx="9306401" cy="1650802"/>
          </a:xfrm>
          <a:prstGeom prst="roundRect">
            <a:avLst>
              <a:gd name="adj" fmla="val 6057"/>
            </a:avLst>
          </a:prstGeom>
          <a:solidFill>
            <a:srgbClr val="7E023C"/>
          </a:solidFill>
          <a:ln w="7620">
            <a:solidFill>
              <a:srgbClr val="971B55"/>
            </a:solidFill>
            <a:prstDash val="solid"/>
          </a:ln>
        </p:spPr>
        <p:txBody>
          <a:bodyPr/>
          <a:lstStyle/>
          <a:p>
            <a:endParaRPr lang="en-IN" dirty="0"/>
          </a:p>
        </p:txBody>
      </p:sp>
      <p:sp>
        <p:nvSpPr>
          <p:cNvPr id="13" name="Text 9"/>
          <p:cNvSpPr/>
          <p:nvPr/>
        </p:nvSpPr>
        <p:spPr>
          <a:xfrm>
            <a:off x="1062990" y="5502593"/>
            <a:ext cx="2777490"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Flexible Options</a:t>
            </a:r>
            <a:endParaRPr lang="en-US" sz="2187" dirty="0"/>
          </a:p>
        </p:txBody>
      </p:sp>
      <p:sp>
        <p:nvSpPr>
          <p:cNvPr id="14" name="Text 10"/>
          <p:cNvSpPr/>
          <p:nvPr/>
        </p:nvSpPr>
        <p:spPr>
          <a:xfrm>
            <a:off x="1062990" y="5983010"/>
            <a:ext cx="8846820" cy="710803"/>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Choose from a wide range of freight carriers and service levels to find the perfect fit for your shipping needs, whether it's time-sensitive deliveries or cost-effective solutions.</a:t>
            </a:r>
            <a:endParaRPr lang="en-US" sz="1750" dirty="0"/>
          </a:p>
        </p:txBody>
      </p:sp>
      <p:pic>
        <p:nvPicPr>
          <p:cNvPr id="23" name="Picture 22">
            <a:extLst>
              <a:ext uri="{FF2B5EF4-FFF2-40B4-BE49-F238E27FC236}">
                <a16:creationId xmlns:a16="http://schemas.microsoft.com/office/drawing/2014/main" id="{9F21445E-EFD7-B03F-FEE0-DFAAC9AF661C}"/>
              </a:ext>
            </a:extLst>
          </p:cNvPr>
          <p:cNvPicPr>
            <a:picLocks noChangeAspect="1"/>
          </p:cNvPicPr>
          <p:nvPr/>
        </p:nvPicPr>
        <p:blipFill>
          <a:blip r:embed="rId4"/>
          <a:stretch>
            <a:fillRect/>
          </a:stretch>
        </p:blipFill>
        <p:spPr>
          <a:xfrm>
            <a:off x="11460213" y="115746"/>
            <a:ext cx="3078747" cy="2615879"/>
          </a:xfrm>
          <a:prstGeom prst="rect">
            <a:avLst/>
          </a:prstGeom>
        </p:spPr>
      </p:pic>
      <p:pic>
        <p:nvPicPr>
          <p:cNvPr id="25" name="Picture 24">
            <a:extLst>
              <a:ext uri="{FF2B5EF4-FFF2-40B4-BE49-F238E27FC236}">
                <a16:creationId xmlns:a16="http://schemas.microsoft.com/office/drawing/2014/main" id="{E8D8C77D-8B35-E0E9-AB25-2091D77B51E6}"/>
              </a:ext>
            </a:extLst>
          </p:cNvPr>
          <p:cNvPicPr>
            <a:picLocks noChangeAspect="1"/>
          </p:cNvPicPr>
          <p:nvPr/>
        </p:nvPicPr>
        <p:blipFill>
          <a:blip r:embed="rId5"/>
          <a:stretch>
            <a:fillRect/>
          </a:stretch>
        </p:blipFill>
        <p:spPr>
          <a:xfrm>
            <a:off x="11460213" y="2731625"/>
            <a:ext cx="3078747" cy="2770967"/>
          </a:xfrm>
          <a:prstGeom prst="rect">
            <a:avLst/>
          </a:prstGeom>
        </p:spPr>
      </p:pic>
      <p:pic>
        <p:nvPicPr>
          <p:cNvPr id="27" name="Picture 26">
            <a:extLst>
              <a:ext uri="{FF2B5EF4-FFF2-40B4-BE49-F238E27FC236}">
                <a16:creationId xmlns:a16="http://schemas.microsoft.com/office/drawing/2014/main" id="{F70173DB-EEC8-94C7-B664-8181BFFFDCF3}"/>
              </a:ext>
            </a:extLst>
          </p:cNvPr>
          <p:cNvPicPr>
            <a:picLocks noChangeAspect="1"/>
          </p:cNvPicPr>
          <p:nvPr/>
        </p:nvPicPr>
        <p:blipFill>
          <a:blip r:embed="rId6"/>
          <a:stretch>
            <a:fillRect/>
          </a:stretch>
        </p:blipFill>
        <p:spPr>
          <a:xfrm>
            <a:off x="11460212" y="5425440"/>
            <a:ext cx="3078747" cy="268841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sp>
        <p:nvSpPr>
          <p:cNvPr id="4" name="Text 1"/>
          <p:cNvSpPr/>
          <p:nvPr/>
        </p:nvSpPr>
        <p:spPr>
          <a:xfrm>
            <a:off x="2348389" y="1683663"/>
            <a:ext cx="8723233"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Air, Water, and Road Freight Options</a:t>
            </a:r>
            <a:endParaRPr lang="en-US" sz="4374" dirty="0"/>
          </a:p>
        </p:txBody>
      </p:sp>
      <p:sp>
        <p:nvSpPr>
          <p:cNvPr id="5" name="Text 2"/>
          <p:cNvSpPr/>
          <p:nvPr/>
        </p:nvSpPr>
        <p:spPr>
          <a:xfrm>
            <a:off x="2348389" y="2933462"/>
            <a:ext cx="2076807" cy="347186"/>
          </a:xfrm>
          <a:prstGeom prst="rect">
            <a:avLst/>
          </a:prstGeom>
          <a:noFill/>
          <a:ln/>
        </p:spPr>
        <p:txBody>
          <a:bodyPr wrap="none" rtlCol="0" anchor="t"/>
          <a:lstStyle/>
          <a:p>
            <a:pPr marL="0" indent="0">
              <a:lnSpc>
                <a:spcPts val="2734"/>
              </a:lnSpc>
              <a:buNone/>
            </a:pPr>
            <a:r>
              <a:rPr lang="en-US" sz="2187" b="1" kern="0" spc="-66" dirty="0">
                <a:solidFill>
                  <a:srgbClr val="FFFFFF"/>
                </a:solidFill>
                <a:latin typeface="Overpass" pitchFamily="34" charset="0"/>
                <a:ea typeface="Overpass" pitchFamily="34" charset="-122"/>
                <a:cs typeface="Overpass" pitchFamily="34" charset="-120"/>
              </a:rPr>
              <a:t>Air Freight</a:t>
            </a:r>
            <a:endParaRPr lang="en-US" sz="2187" dirty="0"/>
          </a:p>
        </p:txBody>
      </p:sp>
      <p:sp>
        <p:nvSpPr>
          <p:cNvPr id="6" name="Text 3"/>
          <p:cNvSpPr/>
          <p:nvPr/>
        </p:nvSpPr>
        <p:spPr>
          <a:xfrm>
            <a:off x="2348389" y="3502819"/>
            <a:ext cx="2076807" cy="2843213"/>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Fast and efficient transportation for time-sensitive cargo. Ideal for high-value items that need to be delivered quickly across long distances.</a:t>
            </a:r>
            <a:endParaRPr lang="en-US" sz="1750" dirty="0"/>
          </a:p>
        </p:txBody>
      </p:sp>
      <p:sp>
        <p:nvSpPr>
          <p:cNvPr id="7" name="Text 4"/>
          <p:cNvSpPr/>
          <p:nvPr/>
        </p:nvSpPr>
        <p:spPr>
          <a:xfrm>
            <a:off x="4974788" y="2933462"/>
            <a:ext cx="2076807" cy="347186"/>
          </a:xfrm>
          <a:prstGeom prst="rect">
            <a:avLst/>
          </a:prstGeom>
          <a:noFill/>
          <a:ln/>
        </p:spPr>
        <p:txBody>
          <a:bodyPr wrap="none" rtlCol="0" anchor="t"/>
          <a:lstStyle/>
          <a:p>
            <a:pPr marL="0" indent="0">
              <a:lnSpc>
                <a:spcPts val="2734"/>
              </a:lnSpc>
              <a:buNone/>
            </a:pPr>
            <a:r>
              <a:rPr lang="en-US" sz="2187" b="1" kern="0" spc="-66" dirty="0">
                <a:solidFill>
                  <a:srgbClr val="FFFFFF"/>
                </a:solidFill>
                <a:latin typeface="Overpass" pitchFamily="34" charset="0"/>
                <a:ea typeface="Overpass" pitchFamily="34" charset="-122"/>
                <a:cs typeface="Overpass" pitchFamily="34" charset="-120"/>
              </a:rPr>
              <a:t>Water Freight</a:t>
            </a:r>
            <a:endParaRPr lang="en-US" sz="2187" dirty="0"/>
          </a:p>
        </p:txBody>
      </p:sp>
      <p:sp>
        <p:nvSpPr>
          <p:cNvPr id="8" name="Text 5"/>
          <p:cNvSpPr/>
          <p:nvPr/>
        </p:nvSpPr>
        <p:spPr>
          <a:xfrm>
            <a:off x="4974788" y="3502819"/>
            <a:ext cx="2076807" cy="2843213"/>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Cost-effective shipping for large, bulky, or heavy goods. Ideal for international transport of commodities and raw materials.</a:t>
            </a:r>
            <a:endParaRPr lang="en-US" sz="1750" dirty="0"/>
          </a:p>
        </p:txBody>
      </p:sp>
      <p:sp>
        <p:nvSpPr>
          <p:cNvPr id="9" name="Text 6"/>
          <p:cNvSpPr/>
          <p:nvPr/>
        </p:nvSpPr>
        <p:spPr>
          <a:xfrm>
            <a:off x="7601188" y="2933462"/>
            <a:ext cx="2076807" cy="347186"/>
          </a:xfrm>
          <a:prstGeom prst="rect">
            <a:avLst/>
          </a:prstGeom>
          <a:noFill/>
          <a:ln/>
        </p:spPr>
        <p:txBody>
          <a:bodyPr wrap="none" rtlCol="0" anchor="t"/>
          <a:lstStyle/>
          <a:p>
            <a:pPr marL="0" indent="0">
              <a:lnSpc>
                <a:spcPts val="2734"/>
              </a:lnSpc>
              <a:buNone/>
            </a:pPr>
            <a:r>
              <a:rPr lang="en-US" sz="2187" b="1" kern="0" spc="-66" dirty="0">
                <a:solidFill>
                  <a:srgbClr val="FFFFFF"/>
                </a:solidFill>
                <a:latin typeface="Overpass" pitchFamily="34" charset="0"/>
                <a:ea typeface="Overpass" pitchFamily="34" charset="-122"/>
                <a:cs typeface="Overpass" pitchFamily="34" charset="-120"/>
              </a:rPr>
              <a:t>Road Freight</a:t>
            </a:r>
            <a:endParaRPr lang="en-US" sz="2187" dirty="0"/>
          </a:p>
        </p:txBody>
      </p:sp>
      <p:sp>
        <p:nvSpPr>
          <p:cNvPr id="10" name="Text 7"/>
          <p:cNvSpPr/>
          <p:nvPr/>
        </p:nvSpPr>
        <p:spPr>
          <a:xfrm>
            <a:off x="7601188" y="3502819"/>
            <a:ext cx="2076807" cy="2487811"/>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Flexible and reliable transport for domestic and regional deliveries. Suitable for a wide range of cargo types and sizes.</a:t>
            </a:r>
            <a:endParaRPr lang="en-US" sz="1750" dirty="0"/>
          </a:p>
        </p:txBody>
      </p:sp>
      <p:sp>
        <p:nvSpPr>
          <p:cNvPr id="11" name="Text 8"/>
          <p:cNvSpPr/>
          <p:nvPr/>
        </p:nvSpPr>
        <p:spPr>
          <a:xfrm>
            <a:off x="10227588" y="2933462"/>
            <a:ext cx="2076807" cy="694373"/>
          </a:xfrm>
          <a:prstGeom prst="rect">
            <a:avLst/>
          </a:prstGeom>
          <a:noFill/>
          <a:ln/>
        </p:spPr>
        <p:txBody>
          <a:bodyPr wrap="square" rtlCol="0" anchor="t"/>
          <a:lstStyle/>
          <a:p>
            <a:pPr marL="0" indent="0">
              <a:lnSpc>
                <a:spcPts val="2734"/>
              </a:lnSpc>
              <a:buNone/>
            </a:pPr>
            <a:r>
              <a:rPr lang="en-US" sz="2187" b="1" kern="0" spc="-66" dirty="0">
                <a:solidFill>
                  <a:srgbClr val="FFFFFF"/>
                </a:solidFill>
                <a:latin typeface="Overpass" pitchFamily="34" charset="0"/>
                <a:ea typeface="Overpass" pitchFamily="34" charset="-122"/>
                <a:cs typeface="Overpass" pitchFamily="34" charset="-120"/>
              </a:rPr>
              <a:t>Multimodal Options</a:t>
            </a:r>
            <a:endParaRPr lang="en-US" sz="2187" dirty="0"/>
          </a:p>
        </p:txBody>
      </p:sp>
      <p:sp>
        <p:nvSpPr>
          <p:cNvPr id="12" name="Text 9"/>
          <p:cNvSpPr/>
          <p:nvPr/>
        </p:nvSpPr>
        <p:spPr>
          <a:xfrm>
            <a:off x="10227588" y="3850005"/>
            <a:ext cx="2076807" cy="2487811"/>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Combine different transport modes to create customized logistics solutions, optimizing cost, speed, and efficiency.</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sp>
        <p:nvSpPr>
          <p:cNvPr id="4" name="Text 1"/>
          <p:cNvSpPr/>
          <p:nvPr/>
        </p:nvSpPr>
        <p:spPr>
          <a:xfrm>
            <a:off x="2348389" y="2083475"/>
            <a:ext cx="7518797"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Downloadable Freight Receipts</a:t>
            </a:r>
            <a:endParaRPr lang="en-US" sz="4374" dirty="0"/>
          </a:p>
        </p:txBody>
      </p:sp>
      <p:pic>
        <p:nvPicPr>
          <p:cNvPr id="5" name="Image 1" descr="preencoded.png"/>
          <p:cNvPicPr>
            <a:picLocks noChangeAspect="1"/>
          </p:cNvPicPr>
          <p:nvPr/>
        </p:nvPicPr>
        <p:blipFill>
          <a:blip r:embed="rId4"/>
          <a:stretch>
            <a:fillRect/>
          </a:stretch>
        </p:blipFill>
        <p:spPr>
          <a:xfrm>
            <a:off x="2348389" y="3222188"/>
            <a:ext cx="444341" cy="444341"/>
          </a:xfrm>
          <a:prstGeom prst="rect">
            <a:avLst/>
          </a:prstGeom>
        </p:spPr>
      </p:pic>
      <p:sp>
        <p:nvSpPr>
          <p:cNvPr id="6" name="Text 2"/>
          <p:cNvSpPr/>
          <p:nvPr/>
        </p:nvSpPr>
        <p:spPr>
          <a:xfrm>
            <a:off x="2348389" y="3888700"/>
            <a:ext cx="2777490" cy="347186"/>
          </a:xfrm>
          <a:prstGeom prst="rect">
            <a:avLst/>
          </a:prstGeom>
          <a:noFill/>
          <a:ln/>
        </p:spPr>
        <p:txBody>
          <a:bodyPr wrap="none" rtlCol="0" anchor="t"/>
          <a:lstStyle/>
          <a:p>
            <a:pPr marL="0" indent="0" algn="l">
              <a:lnSpc>
                <a:spcPts val="2734"/>
              </a:lnSpc>
              <a:buNone/>
            </a:pPr>
            <a:r>
              <a:rPr lang="en-US" sz="2187" b="1" kern="0" spc="-66" dirty="0">
                <a:solidFill>
                  <a:srgbClr val="E5E0DF"/>
                </a:solidFill>
                <a:latin typeface="Overpass" pitchFamily="34" charset="0"/>
                <a:ea typeface="Overpass" pitchFamily="34" charset="-122"/>
                <a:cs typeface="Overpass" pitchFamily="34" charset="-120"/>
              </a:rPr>
              <a:t>Secure Downloads</a:t>
            </a:r>
            <a:endParaRPr lang="en-US" sz="2187" dirty="0"/>
          </a:p>
        </p:txBody>
      </p:sp>
      <p:sp>
        <p:nvSpPr>
          <p:cNvPr id="7" name="Text 3"/>
          <p:cNvSpPr/>
          <p:nvPr/>
        </p:nvSpPr>
        <p:spPr>
          <a:xfrm>
            <a:off x="2348389" y="4369118"/>
            <a:ext cx="3088958" cy="1421606"/>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Customers can easily download their freight receipts for their records in a secure and convenient manner.</a:t>
            </a:r>
            <a:endParaRPr lang="en-US" sz="1750" dirty="0"/>
          </a:p>
        </p:txBody>
      </p:sp>
      <p:pic>
        <p:nvPicPr>
          <p:cNvPr id="8" name="Image 2" descr="preencoded.png"/>
          <p:cNvPicPr>
            <a:picLocks noChangeAspect="1"/>
          </p:cNvPicPr>
          <p:nvPr/>
        </p:nvPicPr>
        <p:blipFill>
          <a:blip r:embed="rId5"/>
          <a:stretch>
            <a:fillRect/>
          </a:stretch>
        </p:blipFill>
        <p:spPr>
          <a:xfrm>
            <a:off x="5770602" y="3222188"/>
            <a:ext cx="444341" cy="444341"/>
          </a:xfrm>
          <a:prstGeom prst="rect">
            <a:avLst/>
          </a:prstGeom>
        </p:spPr>
      </p:pic>
      <p:sp>
        <p:nvSpPr>
          <p:cNvPr id="9" name="Text 4"/>
          <p:cNvSpPr/>
          <p:nvPr/>
        </p:nvSpPr>
        <p:spPr>
          <a:xfrm>
            <a:off x="5770602" y="3888700"/>
            <a:ext cx="2777490" cy="347186"/>
          </a:xfrm>
          <a:prstGeom prst="rect">
            <a:avLst/>
          </a:prstGeom>
          <a:noFill/>
          <a:ln/>
        </p:spPr>
        <p:txBody>
          <a:bodyPr wrap="none" rtlCol="0" anchor="t"/>
          <a:lstStyle/>
          <a:p>
            <a:pPr marL="0" indent="0" algn="l">
              <a:lnSpc>
                <a:spcPts val="2734"/>
              </a:lnSpc>
              <a:buNone/>
            </a:pPr>
            <a:r>
              <a:rPr lang="en-US" sz="2187" b="1" kern="0" spc="-66" dirty="0">
                <a:solidFill>
                  <a:srgbClr val="E5E0DF"/>
                </a:solidFill>
                <a:latin typeface="Overpass" pitchFamily="34" charset="0"/>
                <a:ea typeface="Overpass" pitchFamily="34" charset="-122"/>
                <a:cs typeface="Overpass" pitchFamily="34" charset="-120"/>
              </a:rPr>
              <a:t>Detailed Receipts</a:t>
            </a:r>
            <a:endParaRPr lang="en-US" sz="2187" dirty="0"/>
          </a:p>
        </p:txBody>
      </p:sp>
      <p:sp>
        <p:nvSpPr>
          <p:cNvPr id="10" name="Text 5"/>
          <p:cNvSpPr/>
          <p:nvPr/>
        </p:nvSpPr>
        <p:spPr>
          <a:xfrm>
            <a:off x="5770602" y="4369118"/>
            <a:ext cx="3088958" cy="1777008"/>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Each freight receipt provides comprehensive details about the shipment, including item description, weight, dimensions, and total cost.</a:t>
            </a:r>
            <a:endParaRPr lang="en-US" sz="1750" dirty="0"/>
          </a:p>
        </p:txBody>
      </p:sp>
      <p:pic>
        <p:nvPicPr>
          <p:cNvPr id="11" name="Image 3" descr="preencoded.png"/>
          <p:cNvPicPr>
            <a:picLocks noChangeAspect="1"/>
          </p:cNvPicPr>
          <p:nvPr/>
        </p:nvPicPr>
        <p:blipFill>
          <a:blip r:embed="rId6"/>
          <a:stretch>
            <a:fillRect/>
          </a:stretch>
        </p:blipFill>
        <p:spPr>
          <a:xfrm>
            <a:off x="9192816" y="3222188"/>
            <a:ext cx="444341" cy="444341"/>
          </a:xfrm>
          <a:prstGeom prst="rect">
            <a:avLst/>
          </a:prstGeom>
        </p:spPr>
      </p:pic>
      <p:sp>
        <p:nvSpPr>
          <p:cNvPr id="12" name="Text 6"/>
          <p:cNvSpPr/>
          <p:nvPr/>
        </p:nvSpPr>
        <p:spPr>
          <a:xfrm>
            <a:off x="9192816" y="3888700"/>
            <a:ext cx="2777490" cy="347186"/>
          </a:xfrm>
          <a:prstGeom prst="rect">
            <a:avLst/>
          </a:prstGeom>
          <a:noFill/>
          <a:ln/>
        </p:spPr>
        <p:txBody>
          <a:bodyPr wrap="none" rtlCol="0" anchor="t"/>
          <a:lstStyle/>
          <a:p>
            <a:pPr marL="0" indent="0" algn="l">
              <a:lnSpc>
                <a:spcPts val="2734"/>
              </a:lnSpc>
              <a:buNone/>
            </a:pPr>
            <a:r>
              <a:rPr lang="en-US" sz="2187" b="1" kern="0" spc="-66" dirty="0">
                <a:solidFill>
                  <a:srgbClr val="E5E0DF"/>
                </a:solidFill>
                <a:latin typeface="Overpass" pitchFamily="34" charset="0"/>
                <a:ea typeface="Overpass" pitchFamily="34" charset="-122"/>
                <a:cs typeface="Overpass" pitchFamily="34" charset="-120"/>
              </a:rPr>
              <a:t>Record Keeping</a:t>
            </a:r>
            <a:endParaRPr lang="en-US" sz="2187" dirty="0"/>
          </a:p>
        </p:txBody>
      </p:sp>
      <p:sp>
        <p:nvSpPr>
          <p:cNvPr id="13" name="Text 7"/>
          <p:cNvSpPr/>
          <p:nvPr/>
        </p:nvSpPr>
        <p:spPr>
          <a:xfrm>
            <a:off x="9192816" y="4369118"/>
            <a:ext cx="3089077" cy="1777008"/>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Downloadable receipts allow customers to maintain a digital archive of their past freight transactions for easy reference and tax purposes.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sp>
        <p:nvSpPr>
          <p:cNvPr id="5" name="Text 1"/>
          <p:cNvSpPr/>
          <p:nvPr/>
        </p:nvSpPr>
        <p:spPr>
          <a:xfrm>
            <a:off x="833199" y="2240280"/>
            <a:ext cx="7477601" cy="1388745"/>
          </a:xfrm>
          <a:prstGeom prst="rect">
            <a:avLst/>
          </a:prstGeom>
          <a:noFill/>
          <a:ln/>
        </p:spPr>
        <p:txBody>
          <a:bodyPr wrap="squar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Freight Booking Details via Email</a:t>
            </a:r>
            <a:endParaRPr lang="en-US" sz="4374" dirty="0"/>
          </a:p>
        </p:txBody>
      </p:sp>
      <p:sp>
        <p:nvSpPr>
          <p:cNvPr id="6" name="Text 2"/>
          <p:cNvSpPr/>
          <p:nvPr/>
        </p:nvSpPr>
        <p:spPr>
          <a:xfrm>
            <a:off x="833199" y="3962281"/>
            <a:ext cx="7477601" cy="1066205"/>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Customers receive a detailed email summary after booking their freight shipment. This email includes the shipment tracking number, pickup and delivery dates, carrier information, and a downloadable PDF receipt.</a:t>
            </a:r>
            <a:endParaRPr lang="en-US" sz="1750" dirty="0"/>
          </a:p>
        </p:txBody>
      </p:sp>
      <p:sp>
        <p:nvSpPr>
          <p:cNvPr id="7" name="Text 3"/>
          <p:cNvSpPr/>
          <p:nvPr/>
        </p:nvSpPr>
        <p:spPr>
          <a:xfrm>
            <a:off x="833199" y="5278398"/>
            <a:ext cx="7477601" cy="710803"/>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 email design is clean and modern, using a calming blue and white color scheme to provide a professional and trustworthy experience.</a:t>
            </a:r>
            <a:endParaRPr lang="en-US" sz="1750" dirty="0"/>
          </a:p>
        </p:txBody>
      </p:sp>
      <p:pic>
        <p:nvPicPr>
          <p:cNvPr id="10" name="Picture 9">
            <a:extLst>
              <a:ext uri="{FF2B5EF4-FFF2-40B4-BE49-F238E27FC236}">
                <a16:creationId xmlns:a16="http://schemas.microsoft.com/office/drawing/2014/main" id="{CB978A93-12E6-8DEE-9182-7C31A3351C8A}"/>
              </a:ext>
            </a:extLst>
          </p:cNvPr>
          <p:cNvPicPr>
            <a:picLocks noChangeAspect="1"/>
          </p:cNvPicPr>
          <p:nvPr/>
        </p:nvPicPr>
        <p:blipFill>
          <a:blip r:embed="rId4"/>
          <a:stretch>
            <a:fillRect/>
          </a:stretch>
        </p:blipFill>
        <p:spPr>
          <a:xfrm>
            <a:off x="8310800" y="274320"/>
            <a:ext cx="6195180" cy="764857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C0C0C">
              <a:alpha val="80000"/>
            </a:srgbClr>
          </a:solidFill>
          <a:ln/>
        </p:spPr>
      </p:sp>
      <p:sp>
        <p:nvSpPr>
          <p:cNvPr id="6" name="Text 2"/>
          <p:cNvSpPr/>
          <p:nvPr/>
        </p:nvSpPr>
        <p:spPr>
          <a:xfrm>
            <a:off x="2348389" y="1965484"/>
            <a:ext cx="9933503" cy="1388745"/>
          </a:xfrm>
          <a:prstGeom prst="rect">
            <a:avLst/>
          </a:prstGeom>
          <a:noFill/>
          <a:ln/>
        </p:spPr>
        <p:txBody>
          <a:bodyPr wrap="squar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HTML, CSS, JavaScript, and Python Flask Server</a:t>
            </a:r>
            <a:endParaRPr lang="en-US" sz="4374" dirty="0"/>
          </a:p>
        </p:txBody>
      </p:sp>
      <p:sp>
        <p:nvSpPr>
          <p:cNvPr id="7" name="Text 3"/>
          <p:cNvSpPr/>
          <p:nvPr/>
        </p:nvSpPr>
        <p:spPr>
          <a:xfrm>
            <a:off x="2703790" y="3687485"/>
            <a:ext cx="9578102" cy="799624"/>
          </a:xfrm>
          <a:prstGeom prst="rect">
            <a:avLst/>
          </a:prstGeom>
          <a:noFill/>
          <a:ln/>
        </p:spPr>
        <p:txBody>
          <a:bodyPr wrap="square" rtlCol="0" anchor="t"/>
          <a:lstStyle/>
          <a:p>
            <a:pPr marL="342900" indent="-342900" algn="l">
              <a:lnSpc>
                <a:spcPts val="3149"/>
              </a:lnSpc>
              <a:buSzPct val="100000"/>
              <a:buFont typeface="+mj-lt"/>
              <a:buAutoNum type="arabicPeriod"/>
            </a:pPr>
            <a:r>
              <a:rPr lang="en-US" sz="1750" dirty="0">
                <a:solidFill>
                  <a:srgbClr val="E5E0DF"/>
                </a:solidFill>
                <a:latin typeface="Overpass" pitchFamily="34" charset="0"/>
                <a:ea typeface="Overpass" pitchFamily="34" charset="-122"/>
                <a:cs typeface="Overpass" pitchFamily="34" charset="-120"/>
              </a:rPr>
              <a:t>Transportio's web application is built using a robust technology stack, including </a:t>
            </a:r>
            <a:r>
              <a:rPr lang="en-US" sz="1750" b="1" dirty="0">
                <a:solidFill>
                  <a:srgbClr val="E5E0DF"/>
                </a:solidFill>
                <a:latin typeface="Overpass" pitchFamily="34" charset="0"/>
                <a:ea typeface="Overpass" pitchFamily="34" charset="-122"/>
                <a:cs typeface="Overpass" pitchFamily="34" charset="-120"/>
              </a:rPr>
              <a:t>HTML</a:t>
            </a:r>
            <a:r>
              <a:rPr lang="en-US" sz="1750" dirty="0">
                <a:solidFill>
                  <a:srgbClr val="E5E0DF"/>
                </a:solidFill>
                <a:latin typeface="Overpass" pitchFamily="34" charset="0"/>
                <a:ea typeface="Overpass" pitchFamily="34" charset="-122"/>
                <a:cs typeface="Overpass" pitchFamily="34" charset="-120"/>
              </a:rPr>
              <a:t> for the structure, </a:t>
            </a:r>
            <a:r>
              <a:rPr lang="en-US" sz="1750" b="1" dirty="0">
                <a:solidFill>
                  <a:srgbClr val="E5E0DF"/>
                </a:solidFill>
                <a:latin typeface="Overpass" pitchFamily="34" charset="0"/>
                <a:ea typeface="Overpass" pitchFamily="34" charset="-122"/>
                <a:cs typeface="Overpass" pitchFamily="34" charset="-120"/>
              </a:rPr>
              <a:t>CSS</a:t>
            </a:r>
            <a:r>
              <a:rPr lang="en-US" sz="1750" dirty="0">
                <a:solidFill>
                  <a:srgbClr val="E5E0DF"/>
                </a:solidFill>
                <a:latin typeface="Overpass" pitchFamily="34" charset="0"/>
                <a:ea typeface="Overpass" pitchFamily="34" charset="-122"/>
                <a:cs typeface="Overpass" pitchFamily="34" charset="-120"/>
              </a:rPr>
              <a:t> for the visuals, and </a:t>
            </a:r>
            <a:r>
              <a:rPr lang="en-US" sz="1750" b="1" dirty="0">
                <a:solidFill>
                  <a:srgbClr val="E5E0DF"/>
                </a:solidFill>
                <a:latin typeface="Overpass" pitchFamily="34" charset="0"/>
                <a:ea typeface="Overpass" pitchFamily="34" charset="-122"/>
                <a:cs typeface="Overpass" pitchFamily="34" charset="-120"/>
              </a:rPr>
              <a:t>JavaScript</a:t>
            </a:r>
            <a:r>
              <a:rPr lang="en-US" sz="1750" dirty="0">
                <a:solidFill>
                  <a:srgbClr val="E5E0DF"/>
                </a:solidFill>
                <a:latin typeface="Overpass" pitchFamily="34" charset="0"/>
                <a:ea typeface="Overpass" pitchFamily="34" charset="-122"/>
                <a:cs typeface="Overpass" pitchFamily="34" charset="-120"/>
              </a:rPr>
              <a:t> for interactivity and dynamic functionality.</a:t>
            </a:r>
            <a:endParaRPr lang="en-US" sz="1750" dirty="0"/>
          </a:p>
        </p:txBody>
      </p:sp>
      <p:sp>
        <p:nvSpPr>
          <p:cNvPr id="8" name="Text 4"/>
          <p:cNvSpPr/>
          <p:nvPr/>
        </p:nvSpPr>
        <p:spPr>
          <a:xfrm>
            <a:off x="2703790" y="4575929"/>
            <a:ext cx="9578102" cy="799624"/>
          </a:xfrm>
          <a:prstGeom prst="rect">
            <a:avLst/>
          </a:prstGeom>
          <a:noFill/>
          <a:ln/>
        </p:spPr>
        <p:txBody>
          <a:bodyPr wrap="square" rtlCol="0" anchor="t"/>
          <a:lstStyle/>
          <a:p>
            <a:pPr marL="342900" indent="-342900" algn="l">
              <a:lnSpc>
                <a:spcPts val="3149"/>
              </a:lnSpc>
              <a:buSzPct val="100000"/>
              <a:buFont typeface="+mj-lt"/>
              <a:buAutoNum type="arabicPeriod" startAt="2"/>
            </a:pPr>
            <a:r>
              <a:rPr lang="en-US" sz="1750" dirty="0">
                <a:solidFill>
                  <a:srgbClr val="E5E0DF"/>
                </a:solidFill>
                <a:latin typeface="Overpass" pitchFamily="34" charset="0"/>
                <a:ea typeface="Overpass" pitchFamily="34" charset="-122"/>
                <a:cs typeface="Overpass" pitchFamily="34" charset="-120"/>
              </a:rPr>
              <a:t>The backend is powered by a </a:t>
            </a:r>
            <a:r>
              <a:rPr lang="en-US" sz="1750" b="1" dirty="0">
                <a:solidFill>
                  <a:srgbClr val="E5E0DF"/>
                </a:solidFill>
                <a:latin typeface="Overpass" pitchFamily="34" charset="0"/>
                <a:ea typeface="Overpass" pitchFamily="34" charset="-122"/>
                <a:cs typeface="Overpass" pitchFamily="34" charset="-120"/>
              </a:rPr>
              <a:t>Python Flask server</a:t>
            </a:r>
            <a:r>
              <a:rPr lang="en-US" sz="1750" dirty="0">
                <a:solidFill>
                  <a:srgbClr val="E5E0DF"/>
                </a:solidFill>
                <a:latin typeface="Overpass" pitchFamily="34" charset="0"/>
                <a:ea typeface="Overpass" pitchFamily="34" charset="-122"/>
                <a:cs typeface="Overpass" pitchFamily="34" charset="-120"/>
              </a:rPr>
              <a:t>, which handles the server-side logic, API integrations, and database interactions.</a:t>
            </a:r>
            <a:endParaRPr lang="en-US" sz="1750" dirty="0"/>
          </a:p>
        </p:txBody>
      </p:sp>
      <p:sp>
        <p:nvSpPr>
          <p:cNvPr id="9" name="Text 5"/>
          <p:cNvSpPr/>
          <p:nvPr/>
        </p:nvSpPr>
        <p:spPr>
          <a:xfrm>
            <a:off x="2703790" y="5464373"/>
            <a:ext cx="9578102" cy="799624"/>
          </a:xfrm>
          <a:prstGeom prst="rect">
            <a:avLst/>
          </a:prstGeom>
          <a:noFill/>
          <a:ln/>
        </p:spPr>
        <p:txBody>
          <a:bodyPr wrap="square" rtlCol="0" anchor="t"/>
          <a:lstStyle/>
          <a:p>
            <a:pPr marL="342900" indent="-342900" algn="l">
              <a:lnSpc>
                <a:spcPts val="3149"/>
              </a:lnSpc>
              <a:buSzPct val="100000"/>
              <a:buFont typeface="+mj-lt"/>
              <a:buAutoNum type="arabicPeriod" startAt="3"/>
            </a:pPr>
            <a:r>
              <a:rPr lang="en-US" sz="1750" dirty="0">
                <a:solidFill>
                  <a:srgbClr val="E5E0DF"/>
                </a:solidFill>
                <a:latin typeface="Overpass" pitchFamily="34" charset="0"/>
                <a:ea typeface="Overpass" pitchFamily="34" charset="-122"/>
                <a:cs typeface="Overpass" pitchFamily="34" charset="-120"/>
              </a:rPr>
              <a:t>This combination of front-end and back-end technologies ensures a seamless, responsive, and feature-rich user experience for Transportio's freight booking and management services.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49008" y="747593"/>
            <a:ext cx="6582132" cy="659606"/>
          </a:xfrm>
          <a:prstGeom prst="rect">
            <a:avLst/>
          </a:prstGeom>
          <a:noFill/>
          <a:ln/>
        </p:spPr>
        <p:txBody>
          <a:bodyPr wrap="none" rtlCol="0" anchor="t"/>
          <a:lstStyle/>
          <a:p>
            <a:pPr marL="0" indent="0">
              <a:lnSpc>
                <a:spcPts val="5193"/>
              </a:lnSpc>
              <a:buNone/>
            </a:pPr>
            <a:r>
              <a:rPr lang="en-US" sz="4155" b="1" kern="0" spc="-125" dirty="0">
                <a:solidFill>
                  <a:srgbClr val="FFFFFF"/>
                </a:solidFill>
                <a:latin typeface="Overpass" pitchFamily="34" charset="0"/>
                <a:ea typeface="Overpass" pitchFamily="34" charset="-122"/>
                <a:cs typeface="Overpass" pitchFamily="34" charset="-120"/>
              </a:rPr>
              <a:t>MySQL Database Integration</a:t>
            </a:r>
            <a:endParaRPr lang="en-US" sz="4155" dirty="0"/>
          </a:p>
        </p:txBody>
      </p:sp>
      <p:sp>
        <p:nvSpPr>
          <p:cNvPr id="6" name="Shape 2"/>
          <p:cNvSpPr/>
          <p:nvPr/>
        </p:nvSpPr>
        <p:spPr>
          <a:xfrm>
            <a:off x="4744522" y="1723787"/>
            <a:ext cx="42148" cy="5758220"/>
          </a:xfrm>
          <a:prstGeom prst="roundRect">
            <a:avLst>
              <a:gd name="adj" fmla="val 225341"/>
            </a:avLst>
          </a:prstGeom>
          <a:solidFill>
            <a:srgbClr val="971B55"/>
          </a:solidFill>
          <a:ln/>
        </p:spPr>
      </p:sp>
      <p:sp>
        <p:nvSpPr>
          <p:cNvPr id="7" name="Shape 3"/>
          <p:cNvSpPr/>
          <p:nvPr/>
        </p:nvSpPr>
        <p:spPr>
          <a:xfrm>
            <a:off x="5003006" y="2104906"/>
            <a:ext cx="738664" cy="42148"/>
          </a:xfrm>
          <a:prstGeom prst="roundRect">
            <a:avLst>
              <a:gd name="adj" fmla="val 225341"/>
            </a:avLst>
          </a:prstGeom>
          <a:solidFill>
            <a:srgbClr val="971B55"/>
          </a:solidFill>
          <a:ln/>
        </p:spPr>
      </p:sp>
      <p:sp>
        <p:nvSpPr>
          <p:cNvPr id="8" name="Shape 4"/>
          <p:cNvSpPr/>
          <p:nvPr/>
        </p:nvSpPr>
        <p:spPr>
          <a:xfrm>
            <a:off x="4528185" y="1888688"/>
            <a:ext cx="474821" cy="474821"/>
          </a:xfrm>
          <a:prstGeom prst="roundRect">
            <a:avLst>
              <a:gd name="adj" fmla="val 20003"/>
            </a:avLst>
          </a:prstGeom>
          <a:solidFill>
            <a:srgbClr val="7E023C"/>
          </a:solidFill>
          <a:ln w="7620">
            <a:solidFill>
              <a:srgbClr val="971B55"/>
            </a:solidFill>
            <a:prstDash val="solid"/>
          </a:ln>
        </p:spPr>
      </p:sp>
      <p:sp>
        <p:nvSpPr>
          <p:cNvPr id="9" name="Text 5"/>
          <p:cNvSpPr/>
          <p:nvPr/>
        </p:nvSpPr>
        <p:spPr>
          <a:xfrm>
            <a:off x="4707017" y="1928217"/>
            <a:ext cx="117157" cy="395645"/>
          </a:xfrm>
          <a:prstGeom prst="rect">
            <a:avLst/>
          </a:prstGeom>
          <a:noFill/>
          <a:ln/>
        </p:spPr>
        <p:txBody>
          <a:bodyPr wrap="none" rtlCol="0" anchor="t"/>
          <a:lstStyle/>
          <a:p>
            <a:pPr marL="0" indent="0" algn="ctr">
              <a:lnSpc>
                <a:spcPts val="3116"/>
              </a:lnSpc>
              <a:buNone/>
            </a:pPr>
            <a:r>
              <a:rPr lang="en-US" sz="2493" b="1" kern="0" spc="-75" dirty="0">
                <a:solidFill>
                  <a:srgbClr val="E5E0DF"/>
                </a:solidFill>
                <a:latin typeface="Overpass" pitchFamily="34" charset="0"/>
                <a:ea typeface="Overpass" pitchFamily="34" charset="-122"/>
                <a:cs typeface="Overpass" pitchFamily="34" charset="-120"/>
              </a:rPr>
              <a:t>1</a:t>
            </a:r>
            <a:endParaRPr lang="en-US" sz="2493" dirty="0"/>
          </a:p>
        </p:txBody>
      </p:sp>
      <p:sp>
        <p:nvSpPr>
          <p:cNvPr id="10" name="Text 6"/>
          <p:cNvSpPr/>
          <p:nvPr/>
        </p:nvSpPr>
        <p:spPr>
          <a:xfrm>
            <a:off x="5926336" y="1934766"/>
            <a:ext cx="2638187" cy="329803"/>
          </a:xfrm>
          <a:prstGeom prst="rect">
            <a:avLst/>
          </a:prstGeom>
          <a:noFill/>
          <a:ln/>
        </p:spPr>
        <p:txBody>
          <a:bodyPr wrap="none" rtlCol="0" anchor="t"/>
          <a:lstStyle/>
          <a:p>
            <a:pPr marL="0" indent="0" algn="l">
              <a:lnSpc>
                <a:spcPts val="2597"/>
              </a:lnSpc>
              <a:buNone/>
            </a:pPr>
            <a:r>
              <a:rPr lang="en-US" sz="2077" b="1" kern="0" spc="-62" dirty="0">
                <a:solidFill>
                  <a:srgbClr val="E5E0DF"/>
                </a:solidFill>
                <a:latin typeface="Overpass" pitchFamily="34" charset="0"/>
                <a:ea typeface="Overpass" pitchFamily="34" charset="-122"/>
                <a:cs typeface="Overpass" pitchFamily="34" charset="-120"/>
              </a:rPr>
              <a:t>Database Design</a:t>
            </a:r>
            <a:endParaRPr lang="en-US" sz="2077" dirty="0"/>
          </a:p>
        </p:txBody>
      </p:sp>
      <p:sp>
        <p:nvSpPr>
          <p:cNvPr id="11" name="Text 7"/>
          <p:cNvSpPr/>
          <p:nvPr/>
        </p:nvSpPr>
        <p:spPr>
          <a:xfrm>
            <a:off x="5926336" y="2391132"/>
            <a:ext cx="7912656" cy="1012984"/>
          </a:xfrm>
          <a:prstGeom prst="rect">
            <a:avLst/>
          </a:prstGeom>
          <a:noFill/>
          <a:ln/>
        </p:spPr>
        <p:txBody>
          <a:bodyPr wrap="square" rtlCol="0" anchor="t"/>
          <a:lstStyle/>
          <a:p>
            <a:pPr marL="0" indent="0" algn="l">
              <a:lnSpc>
                <a:spcPts val="2659"/>
              </a:lnSpc>
              <a:buNone/>
            </a:pPr>
            <a:r>
              <a:rPr lang="en-US" sz="1662" dirty="0">
                <a:solidFill>
                  <a:srgbClr val="E5E0DF"/>
                </a:solidFill>
                <a:latin typeface="Overpass" pitchFamily="34" charset="0"/>
                <a:ea typeface="Overpass" pitchFamily="34" charset="-122"/>
                <a:cs typeface="Overpass" pitchFamily="34" charset="-120"/>
              </a:rPr>
              <a:t>Carefully plan the database schema to store all the necessary data for Transportio's freight booking services, including customer information, booking details, and order history.</a:t>
            </a:r>
            <a:endParaRPr lang="en-US" sz="1662" dirty="0"/>
          </a:p>
        </p:txBody>
      </p:sp>
      <p:sp>
        <p:nvSpPr>
          <p:cNvPr id="12" name="Shape 8"/>
          <p:cNvSpPr/>
          <p:nvPr/>
        </p:nvSpPr>
        <p:spPr>
          <a:xfrm>
            <a:off x="5003006" y="4207192"/>
            <a:ext cx="738664" cy="42148"/>
          </a:xfrm>
          <a:prstGeom prst="roundRect">
            <a:avLst>
              <a:gd name="adj" fmla="val 225341"/>
            </a:avLst>
          </a:prstGeom>
          <a:solidFill>
            <a:srgbClr val="971B55"/>
          </a:solidFill>
          <a:ln/>
        </p:spPr>
      </p:sp>
      <p:sp>
        <p:nvSpPr>
          <p:cNvPr id="13" name="Shape 9"/>
          <p:cNvSpPr/>
          <p:nvPr/>
        </p:nvSpPr>
        <p:spPr>
          <a:xfrm>
            <a:off x="4528185" y="3990975"/>
            <a:ext cx="474821" cy="474821"/>
          </a:xfrm>
          <a:prstGeom prst="roundRect">
            <a:avLst>
              <a:gd name="adj" fmla="val 20003"/>
            </a:avLst>
          </a:prstGeom>
          <a:solidFill>
            <a:srgbClr val="7E023C"/>
          </a:solidFill>
          <a:ln w="7620">
            <a:solidFill>
              <a:srgbClr val="971B55"/>
            </a:solidFill>
            <a:prstDash val="solid"/>
          </a:ln>
        </p:spPr>
      </p:sp>
      <p:sp>
        <p:nvSpPr>
          <p:cNvPr id="14" name="Text 10"/>
          <p:cNvSpPr/>
          <p:nvPr/>
        </p:nvSpPr>
        <p:spPr>
          <a:xfrm>
            <a:off x="4673560" y="4030504"/>
            <a:ext cx="184071" cy="395645"/>
          </a:xfrm>
          <a:prstGeom prst="rect">
            <a:avLst/>
          </a:prstGeom>
          <a:noFill/>
          <a:ln/>
        </p:spPr>
        <p:txBody>
          <a:bodyPr wrap="none" rtlCol="0" anchor="t"/>
          <a:lstStyle/>
          <a:p>
            <a:pPr marL="0" indent="0" algn="ctr">
              <a:lnSpc>
                <a:spcPts val="3116"/>
              </a:lnSpc>
              <a:buNone/>
            </a:pPr>
            <a:r>
              <a:rPr lang="en-US" sz="2493" b="1" kern="0" spc="-75" dirty="0">
                <a:solidFill>
                  <a:srgbClr val="E5E0DF"/>
                </a:solidFill>
                <a:latin typeface="Overpass" pitchFamily="34" charset="0"/>
                <a:ea typeface="Overpass" pitchFamily="34" charset="-122"/>
                <a:cs typeface="Overpass" pitchFamily="34" charset="-120"/>
              </a:rPr>
              <a:t>2</a:t>
            </a:r>
            <a:endParaRPr lang="en-US" sz="2493" dirty="0"/>
          </a:p>
        </p:txBody>
      </p:sp>
      <p:sp>
        <p:nvSpPr>
          <p:cNvPr id="15" name="Text 11"/>
          <p:cNvSpPr/>
          <p:nvPr/>
        </p:nvSpPr>
        <p:spPr>
          <a:xfrm>
            <a:off x="5926336" y="4037052"/>
            <a:ext cx="2638187" cy="329803"/>
          </a:xfrm>
          <a:prstGeom prst="rect">
            <a:avLst/>
          </a:prstGeom>
          <a:noFill/>
          <a:ln/>
        </p:spPr>
        <p:txBody>
          <a:bodyPr wrap="none" rtlCol="0" anchor="t"/>
          <a:lstStyle/>
          <a:p>
            <a:pPr marL="0" indent="0" algn="l">
              <a:lnSpc>
                <a:spcPts val="2597"/>
              </a:lnSpc>
              <a:buNone/>
            </a:pPr>
            <a:r>
              <a:rPr lang="en-US" sz="2077" b="1" kern="0" spc="-62" dirty="0">
                <a:solidFill>
                  <a:srgbClr val="E5E0DF"/>
                </a:solidFill>
                <a:latin typeface="Overpass" pitchFamily="34" charset="0"/>
                <a:ea typeface="Overpass" pitchFamily="34" charset="-122"/>
                <a:cs typeface="Overpass" pitchFamily="34" charset="-120"/>
              </a:rPr>
              <a:t>Data Storage</a:t>
            </a:r>
            <a:endParaRPr lang="en-US" sz="2077" dirty="0"/>
          </a:p>
        </p:txBody>
      </p:sp>
      <p:sp>
        <p:nvSpPr>
          <p:cNvPr id="16" name="Text 12"/>
          <p:cNvSpPr/>
          <p:nvPr/>
        </p:nvSpPr>
        <p:spPr>
          <a:xfrm>
            <a:off x="5926336" y="4493419"/>
            <a:ext cx="7912656" cy="675323"/>
          </a:xfrm>
          <a:prstGeom prst="rect">
            <a:avLst/>
          </a:prstGeom>
          <a:noFill/>
          <a:ln/>
        </p:spPr>
        <p:txBody>
          <a:bodyPr wrap="square" rtlCol="0" anchor="t"/>
          <a:lstStyle/>
          <a:p>
            <a:pPr marL="0" indent="0" algn="l">
              <a:lnSpc>
                <a:spcPts val="2659"/>
              </a:lnSpc>
              <a:buNone/>
            </a:pPr>
            <a:r>
              <a:rPr lang="en-US" sz="1662" dirty="0">
                <a:solidFill>
                  <a:srgbClr val="E5E0DF"/>
                </a:solidFill>
                <a:latin typeface="Overpass" pitchFamily="34" charset="0"/>
                <a:ea typeface="Overpass" pitchFamily="34" charset="-122"/>
                <a:cs typeface="Overpass" pitchFamily="34" charset="-120"/>
              </a:rPr>
              <a:t>Utilize MySQL, a reliable and scalable relational database management system, to securely store and manage all the data related to Transportio's operations.</a:t>
            </a:r>
            <a:endParaRPr lang="en-US" sz="1662" dirty="0"/>
          </a:p>
        </p:txBody>
      </p:sp>
      <p:sp>
        <p:nvSpPr>
          <p:cNvPr id="17" name="Shape 13"/>
          <p:cNvSpPr/>
          <p:nvPr/>
        </p:nvSpPr>
        <p:spPr>
          <a:xfrm>
            <a:off x="5003006" y="5971818"/>
            <a:ext cx="738664" cy="42148"/>
          </a:xfrm>
          <a:prstGeom prst="roundRect">
            <a:avLst>
              <a:gd name="adj" fmla="val 225341"/>
            </a:avLst>
          </a:prstGeom>
          <a:solidFill>
            <a:srgbClr val="971B55"/>
          </a:solidFill>
          <a:ln/>
        </p:spPr>
      </p:sp>
      <p:sp>
        <p:nvSpPr>
          <p:cNvPr id="18" name="Shape 14"/>
          <p:cNvSpPr/>
          <p:nvPr/>
        </p:nvSpPr>
        <p:spPr>
          <a:xfrm>
            <a:off x="4528185" y="5755600"/>
            <a:ext cx="474821" cy="474821"/>
          </a:xfrm>
          <a:prstGeom prst="roundRect">
            <a:avLst>
              <a:gd name="adj" fmla="val 20003"/>
            </a:avLst>
          </a:prstGeom>
          <a:solidFill>
            <a:srgbClr val="7E023C"/>
          </a:solidFill>
          <a:ln w="7620">
            <a:solidFill>
              <a:srgbClr val="971B55"/>
            </a:solidFill>
            <a:prstDash val="solid"/>
          </a:ln>
        </p:spPr>
      </p:sp>
      <p:sp>
        <p:nvSpPr>
          <p:cNvPr id="19" name="Text 15"/>
          <p:cNvSpPr/>
          <p:nvPr/>
        </p:nvSpPr>
        <p:spPr>
          <a:xfrm>
            <a:off x="4675465" y="5795129"/>
            <a:ext cx="180261" cy="395645"/>
          </a:xfrm>
          <a:prstGeom prst="rect">
            <a:avLst/>
          </a:prstGeom>
          <a:noFill/>
          <a:ln/>
        </p:spPr>
        <p:txBody>
          <a:bodyPr wrap="none" rtlCol="0" anchor="t"/>
          <a:lstStyle/>
          <a:p>
            <a:pPr marL="0" indent="0" algn="ctr">
              <a:lnSpc>
                <a:spcPts val="3116"/>
              </a:lnSpc>
              <a:buNone/>
            </a:pPr>
            <a:r>
              <a:rPr lang="en-US" sz="2493" b="1" kern="0" spc="-75" dirty="0">
                <a:solidFill>
                  <a:srgbClr val="E5E0DF"/>
                </a:solidFill>
                <a:latin typeface="Overpass" pitchFamily="34" charset="0"/>
                <a:ea typeface="Overpass" pitchFamily="34" charset="-122"/>
                <a:cs typeface="Overpass" pitchFamily="34" charset="-120"/>
              </a:rPr>
              <a:t>3</a:t>
            </a:r>
            <a:endParaRPr lang="en-US" sz="2493" dirty="0"/>
          </a:p>
        </p:txBody>
      </p:sp>
      <p:sp>
        <p:nvSpPr>
          <p:cNvPr id="20" name="Text 16"/>
          <p:cNvSpPr/>
          <p:nvPr/>
        </p:nvSpPr>
        <p:spPr>
          <a:xfrm>
            <a:off x="5926336" y="5801678"/>
            <a:ext cx="2638187" cy="329803"/>
          </a:xfrm>
          <a:prstGeom prst="rect">
            <a:avLst/>
          </a:prstGeom>
          <a:noFill/>
          <a:ln/>
        </p:spPr>
        <p:txBody>
          <a:bodyPr wrap="none" rtlCol="0" anchor="t"/>
          <a:lstStyle/>
          <a:p>
            <a:pPr marL="0" indent="0" algn="l">
              <a:lnSpc>
                <a:spcPts val="2597"/>
              </a:lnSpc>
              <a:buNone/>
            </a:pPr>
            <a:r>
              <a:rPr lang="en-US" sz="2077" b="1" kern="0" spc="-62" dirty="0">
                <a:solidFill>
                  <a:srgbClr val="E5E0DF"/>
                </a:solidFill>
                <a:latin typeface="Overpass" pitchFamily="34" charset="0"/>
                <a:ea typeface="Overpass" pitchFamily="34" charset="-122"/>
                <a:cs typeface="Overpass" pitchFamily="34" charset="-120"/>
              </a:rPr>
              <a:t>Real-Time Queries</a:t>
            </a:r>
            <a:endParaRPr lang="en-US" sz="2077" dirty="0"/>
          </a:p>
        </p:txBody>
      </p:sp>
      <p:sp>
        <p:nvSpPr>
          <p:cNvPr id="21" name="Text 17"/>
          <p:cNvSpPr/>
          <p:nvPr/>
        </p:nvSpPr>
        <p:spPr>
          <a:xfrm>
            <a:off x="5926336" y="6258044"/>
            <a:ext cx="7912656" cy="1012984"/>
          </a:xfrm>
          <a:prstGeom prst="rect">
            <a:avLst/>
          </a:prstGeom>
          <a:noFill/>
          <a:ln/>
        </p:spPr>
        <p:txBody>
          <a:bodyPr wrap="square" rtlCol="0" anchor="t"/>
          <a:lstStyle/>
          <a:p>
            <a:pPr marL="0" indent="0" algn="l">
              <a:lnSpc>
                <a:spcPts val="2659"/>
              </a:lnSpc>
              <a:buNone/>
            </a:pPr>
            <a:r>
              <a:rPr lang="en-US" sz="1662" dirty="0">
                <a:solidFill>
                  <a:srgbClr val="E5E0DF"/>
                </a:solidFill>
                <a:latin typeface="Overpass" pitchFamily="34" charset="0"/>
                <a:ea typeface="Overpass" pitchFamily="34" charset="-122"/>
                <a:cs typeface="Overpass" pitchFamily="34" charset="-120"/>
              </a:rPr>
              <a:t>Implement efficient SQL queries to retrieve and update data in real-time, ensuring a seamless user experience when customers view their booking details or download receipts.</a:t>
            </a:r>
            <a:endParaRPr lang="en-US" sz="1662"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sp>
        <p:nvSpPr>
          <p:cNvPr id="4" name="Text 1"/>
          <p:cNvSpPr/>
          <p:nvPr/>
        </p:nvSpPr>
        <p:spPr>
          <a:xfrm>
            <a:off x="2348389" y="1003221"/>
            <a:ext cx="8120063"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Visually Appealing User Interface</a:t>
            </a:r>
            <a:endParaRPr lang="en-US" sz="4374" dirty="0"/>
          </a:p>
        </p:txBody>
      </p:sp>
      <p:sp>
        <p:nvSpPr>
          <p:cNvPr id="5" name="Text 2"/>
          <p:cNvSpPr/>
          <p:nvPr/>
        </p:nvSpPr>
        <p:spPr>
          <a:xfrm>
            <a:off x="2348389" y="2230755"/>
            <a:ext cx="4695706" cy="2132409"/>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Transportio's user interface is designed with a modern, clean aesthetic that enhances the user experience. Intuitive navigation, clear calls-to-action, and well-organized information create a seamless booking process for air, water, and road freight.</a:t>
            </a:r>
            <a:endParaRPr lang="en-US" sz="1750" dirty="0"/>
          </a:p>
        </p:txBody>
      </p:sp>
      <p:sp>
        <p:nvSpPr>
          <p:cNvPr id="6" name="Text 3"/>
          <p:cNvSpPr/>
          <p:nvPr/>
        </p:nvSpPr>
        <p:spPr>
          <a:xfrm>
            <a:off x="2348389" y="4563070"/>
            <a:ext cx="4695706"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Vibrant imagery, typography, and color palette work together to establish a visually striking yet approachable brand identity that sets Transportio apart in the freight industry.</a:t>
            </a:r>
            <a:endParaRPr lang="en-US" sz="1750" dirty="0"/>
          </a:p>
        </p:txBody>
      </p:sp>
      <p:pic>
        <p:nvPicPr>
          <p:cNvPr id="10" name="Picture 9">
            <a:extLst>
              <a:ext uri="{FF2B5EF4-FFF2-40B4-BE49-F238E27FC236}">
                <a16:creationId xmlns:a16="http://schemas.microsoft.com/office/drawing/2014/main" id="{A6A06768-1604-F46D-B56E-FD4B84C5829E}"/>
              </a:ext>
            </a:extLst>
          </p:cNvPr>
          <p:cNvPicPr>
            <a:picLocks noChangeAspect="1"/>
          </p:cNvPicPr>
          <p:nvPr/>
        </p:nvPicPr>
        <p:blipFill>
          <a:blip r:embed="rId4"/>
          <a:stretch>
            <a:fillRect/>
          </a:stretch>
        </p:blipFill>
        <p:spPr>
          <a:xfrm>
            <a:off x="7315201" y="1934927"/>
            <a:ext cx="5760720" cy="437416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TotalTime>
  <Words>814</Words>
  <Application>Microsoft Office PowerPoint</Application>
  <PresentationFormat>Custom</PresentationFormat>
  <Paragraphs>71</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Overpass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Mihir Ponkshe</cp:lastModifiedBy>
  <cp:revision>4</cp:revision>
  <dcterms:created xsi:type="dcterms:W3CDTF">2024-04-11T12:58:42Z</dcterms:created>
  <dcterms:modified xsi:type="dcterms:W3CDTF">2024-04-16T14:28:06Z</dcterms:modified>
</cp:coreProperties>
</file>